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61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286" autoAdjust="0"/>
  </p:normalViewPr>
  <p:slideViewPr>
    <p:cSldViewPr>
      <p:cViewPr varScale="1">
        <p:scale>
          <a:sx n="83" d="100"/>
          <a:sy n="83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4F75F5-6556-4B62-8B16-4AADFC9CB544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74C44-1FE9-4BE1-BED4-2F16582B93F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7A9F70-863E-49B6-BAD8-0DABCD2B7D54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FA7B7-2BA8-4149-97AD-753522E2F020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6EF11-B886-4E97-9679-8EAC75366F8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FA7B7-2BA8-4149-97AD-753522E2F020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6EF11-B886-4E97-9679-8EAC75366F8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FA7B7-2BA8-4149-97AD-753522E2F020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6EF11-B886-4E97-9679-8EAC75366F8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FA7B7-2BA8-4149-97AD-753522E2F020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6EF11-B886-4E97-9679-8EAC75366F8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FA7B7-2BA8-4149-97AD-753522E2F020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6EF11-B886-4E97-9679-8EAC75366F8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FA7B7-2BA8-4149-97AD-753522E2F020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6EF11-B886-4E97-9679-8EAC75366F8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FA7B7-2BA8-4149-97AD-753522E2F020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6EF11-B886-4E97-9679-8EAC75366F8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FA7B7-2BA8-4149-97AD-753522E2F020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6EF11-B886-4E97-9679-8EAC75366F8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FA7B7-2BA8-4149-97AD-753522E2F020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6EF11-B886-4E97-9679-8EAC75366F8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FA7B7-2BA8-4149-97AD-753522E2F020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6EF11-B886-4E97-9679-8EAC75366F8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FA7B7-2BA8-4149-97AD-753522E2F020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6EF11-B886-4E97-9679-8EAC75366F8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FA7B7-2BA8-4149-97AD-753522E2F020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6EF11-B886-4E97-9679-8EAC75366F8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-1548680" y="9087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842125" cy="490537"/>
          </a:xfrm>
        </p:spPr>
        <p:txBody>
          <a:bodyPr>
            <a:noAutofit/>
          </a:bodyPr>
          <a:lstStyle/>
          <a:p>
            <a:pPr algn="l"/>
            <a:r>
              <a:rPr lang="en-GB" sz="2800" b="1" dirty="0" smtClean="0">
                <a:solidFill>
                  <a:srgbClr val="006666"/>
                </a:solidFill>
                <a:latin typeface="Century Gothic" pitchFamily="34" charset="0"/>
              </a:rPr>
              <a:t>Structure of a Unit Trust Activity</a:t>
            </a:r>
            <a:endParaRPr lang="en-GB" sz="2800" b="1" dirty="0">
              <a:solidFill>
                <a:srgbClr val="006666"/>
              </a:solidFill>
              <a:latin typeface="Century Gothic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5496" y="6042774"/>
            <a:ext cx="9108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Century Gothic" pitchFamily="34" charset="0"/>
              </a:rPr>
              <a:t>If you complete this activity, attempt the extension questions of the other page.</a:t>
            </a:r>
            <a:endParaRPr lang="en-GB" sz="1600" dirty="0">
              <a:latin typeface="Century Gothic" pitchFamily="34" charset="0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107504" y="1556792"/>
            <a:ext cx="8928992" cy="4185175"/>
            <a:chOff x="107504" y="980728"/>
            <a:chExt cx="8928992" cy="4185175"/>
          </a:xfrm>
        </p:grpSpPr>
        <p:sp>
          <p:nvSpPr>
            <p:cNvPr id="5" name="TextBox 4"/>
            <p:cNvSpPr txBox="1"/>
            <p:nvPr/>
          </p:nvSpPr>
          <p:spPr>
            <a:xfrm>
              <a:off x="3131840" y="4048616"/>
              <a:ext cx="2880320" cy="369332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latin typeface="Century Gothic" pitchFamily="34" charset="0"/>
                </a:rPr>
                <a:t>BENEFICIARIES</a:t>
              </a:r>
              <a:endParaRPr lang="en-GB" b="1" dirty="0">
                <a:latin typeface="Century Gothic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07504" y="4572417"/>
              <a:ext cx="2880320" cy="5847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>
                  <a:latin typeface="Century Gothic" pitchFamily="34" charset="0"/>
                </a:rPr>
                <a:t>Holds and controls the unit trust’s assets</a:t>
              </a:r>
              <a:endParaRPr lang="en-GB" sz="1600" dirty="0">
                <a:latin typeface="Century Gothic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131840" y="980728"/>
              <a:ext cx="2880320" cy="33855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>
                  <a:latin typeface="Century Gothic" pitchFamily="34" charset="0"/>
                </a:rPr>
                <a:t>Purchases units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156176" y="980728"/>
              <a:ext cx="2880320" cy="33855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>
                  <a:latin typeface="Century Gothic" pitchFamily="34" charset="0"/>
                </a:rPr>
                <a:t>Receives income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07504" y="1556792"/>
              <a:ext cx="2880320" cy="83099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>
                  <a:latin typeface="Century Gothic" pitchFamily="34" charset="0"/>
                </a:rPr>
                <a:t>Holds different types of assets – shares, bonds or both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07504" y="980728"/>
              <a:ext cx="2880320" cy="369332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latin typeface="Century Gothic" pitchFamily="34" charset="0"/>
                </a:rPr>
                <a:t>INVESTMENTS</a:t>
              </a:r>
              <a:endParaRPr lang="en-GB" b="1" dirty="0">
                <a:latin typeface="Century Gothic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131840" y="1556792"/>
              <a:ext cx="2880320" cy="83099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>
                  <a:latin typeface="Century Gothic" pitchFamily="34" charset="0"/>
                </a:rPr>
                <a:t>Delegates day-to-day investment decisions to separate fund managers</a:t>
              </a:r>
              <a:endParaRPr lang="en-GB" sz="1600" dirty="0">
                <a:latin typeface="Century Gothic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156176" y="1661899"/>
              <a:ext cx="2880320" cy="83099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>
                  <a:latin typeface="Century Gothic" pitchFamily="34" charset="0"/>
                </a:rPr>
                <a:t>Approves any advertisements and marketing material</a:t>
              </a:r>
              <a:endParaRPr lang="en-GB" sz="1600" dirty="0">
                <a:latin typeface="Century Gothic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07504" y="2636912"/>
              <a:ext cx="2880320" cy="369332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latin typeface="Century Gothic" pitchFamily="34" charset="0"/>
                </a:rPr>
                <a:t>UNIT TRUST MANAGER</a:t>
              </a:r>
              <a:endParaRPr lang="en-GB" b="1" dirty="0">
                <a:latin typeface="Century Gothic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131840" y="2636912"/>
              <a:ext cx="2880320" cy="33855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>
                  <a:latin typeface="Century Gothic" pitchFamily="34" charset="0"/>
                </a:rPr>
                <a:t>Buys and sells investments</a:t>
              </a:r>
              <a:endParaRPr lang="en-GB" sz="1600" dirty="0">
                <a:latin typeface="Century Gothic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156176" y="2852936"/>
              <a:ext cx="2880320" cy="33855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>
                  <a:latin typeface="Century Gothic" pitchFamily="34" charset="0"/>
                </a:rPr>
                <a:t>Sells the units to investors</a:t>
              </a:r>
              <a:endParaRPr lang="en-GB" sz="1600" dirty="0">
                <a:latin typeface="Century Gothic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07504" y="3275692"/>
              <a:ext cx="2880320" cy="369332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latin typeface="Century Gothic" pitchFamily="34" charset="0"/>
                </a:rPr>
                <a:t>TRUSTEES</a:t>
              </a:r>
              <a:endParaRPr lang="en-GB" b="1" dirty="0">
                <a:latin typeface="Century Gothic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07504" y="3923764"/>
              <a:ext cx="2880320" cy="369332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latin typeface="Century Gothic" pitchFamily="34" charset="0"/>
                </a:rPr>
                <a:t>UNIT TRUST</a:t>
              </a:r>
              <a:endParaRPr lang="en-GB" b="1" dirty="0">
                <a:latin typeface="Century Gothic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131840" y="3212976"/>
              <a:ext cx="2880320" cy="5847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>
                  <a:latin typeface="Century Gothic" pitchFamily="34" charset="0"/>
                </a:rPr>
                <a:t>Values and fixes the price of units</a:t>
              </a:r>
              <a:endParaRPr lang="en-GB" sz="1600" dirty="0">
                <a:latin typeface="Century Gothic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156176" y="3636313"/>
              <a:ext cx="2880320" cy="5847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>
                  <a:latin typeface="Century Gothic" pitchFamily="34" charset="0"/>
                </a:rPr>
                <a:t>Issues unit certificates to investors</a:t>
              </a:r>
              <a:endParaRPr lang="en-GB" sz="1600" dirty="0">
                <a:latin typeface="Century Gothic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156176" y="4581128"/>
              <a:ext cx="2880320" cy="5847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>
                  <a:latin typeface="Century Gothic" pitchFamily="34" charset="0"/>
                </a:rPr>
                <a:t>Collects and distributes income from trust assets</a:t>
              </a:r>
              <a:endParaRPr lang="en-GB" sz="1600" dirty="0">
                <a:latin typeface="Century Gothic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131840" y="4581128"/>
              <a:ext cx="2880320" cy="5847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>
                  <a:latin typeface="Century Gothic" pitchFamily="34" charset="0"/>
                </a:rPr>
                <a:t>Purchases units back from holders wishing to sell</a:t>
              </a:r>
              <a:endParaRPr lang="en-GB" sz="1600" dirty="0">
                <a:latin typeface="Century Gothic" pitchFamily="34" charset="0"/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0" y="620688"/>
            <a:ext cx="9108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Century Gothic" pitchFamily="34" charset="0"/>
              </a:rPr>
              <a:t>Using the diagram template given, which shows how a Unit Trust is structured, complete the blank boxes with the correct title of individuals and the different functions they perform from those given below.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/>
          <p:cNvGrpSpPr/>
          <p:nvPr/>
        </p:nvGrpSpPr>
        <p:grpSpPr>
          <a:xfrm>
            <a:off x="3707904" y="2852936"/>
            <a:ext cx="1656185" cy="1368152"/>
            <a:chOff x="4067944" y="1618209"/>
            <a:chExt cx="1656185" cy="1945996"/>
          </a:xfrm>
        </p:grpSpPr>
        <p:sp>
          <p:nvSpPr>
            <p:cNvPr id="4" name="Rectangle 3"/>
            <p:cNvSpPr/>
            <p:nvPr/>
          </p:nvSpPr>
          <p:spPr>
            <a:xfrm>
              <a:off x="4067944" y="2163270"/>
              <a:ext cx="1656184" cy="140093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522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12334" t="25720" r="46717" b="37320"/>
            <a:stretch>
              <a:fillRect/>
            </a:stretch>
          </p:blipFill>
          <p:spPr bwMode="auto">
            <a:xfrm>
              <a:off x="4283969" y="2167012"/>
              <a:ext cx="1296144" cy="12947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Box 5"/>
            <p:cNvSpPr txBox="1"/>
            <p:nvPr/>
          </p:nvSpPr>
          <p:spPr>
            <a:xfrm>
              <a:off x="4067945" y="1618209"/>
              <a:ext cx="1656184" cy="525321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GB" b="1" dirty="0">
                <a:latin typeface="Century Gothic" pitchFamily="34" charset="0"/>
              </a:endParaRPr>
            </a:p>
          </p:txBody>
        </p:sp>
      </p:grpSp>
      <p:grpSp>
        <p:nvGrpSpPr>
          <p:cNvPr id="5" name="Group 42"/>
          <p:cNvGrpSpPr/>
          <p:nvPr/>
        </p:nvGrpSpPr>
        <p:grpSpPr>
          <a:xfrm>
            <a:off x="3635896" y="260648"/>
            <a:ext cx="1728192" cy="1224136"/>
            <a:chOff x="3635896" y="260648"/>
            <a:chExt cx="1728192" cy="1224136"/>
          </a:xfrm>
        </p:grpSpPr>
        <p:pic>
          <p:nvPicPr>
            <p:cNvPr id="52228" name="Picture 4" descr="http://www.iasplus.com/en/images/responsive/icons/meetings/trustees-meeting/image_badge-high"/>
            <p:cNvPicPr>
              <a:picLocks noChangeAspect="1" noChangeArrowheads="1"/>
            </p:cNvPicPr>
            <p:nvPr/>
          </p:nvPicPr>
          <p:blipFill>
            <a:blip r:embed="rId3" cstate="print"/>
            <a:srcRect l="9219" r="7806" b="35464"/>
            <a:stretch>
              <a:fillRect/>
            </a:stretch>
          </p:blipFill>
          <p:spPr bwMode="auto">
            <a:xfrm>
              <a:off x="3779912" y="692696"/>
              <a:ext cx="1357866" cy="792088"/>
            </a:xfrm>
            <a:prstGeom prst="rect">
              <a:avLst/>
            </a:prstGeom>
            <a:noFill/>
          </p:spPr>
        </p:pic>
        <p:sp>
          <p:nvSpPr>
            <p:cNvPr id="10" name="TextBox 9"/>
            <p:cNvSpPr txBox="1"/>
            <p:nvPr/>
          </p:nvSpPr>
          <p:spPr>
            <a:xfrm>
              <a:off x="3635896" y="260648"/>
              <a:ext cx="1728192" cy="369332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GB" b="1" dirty="0">
                <a:latin typeface="Century Gothic" pitchFamily="34" charset="0"/>
              </a:endParaRPr>
            </a:p>
          </p:txBody>
        </p:sp>
      </p:grpSp>
      <p:grpSp>
        <p:nvGrpSpPr>
          <p:cNvPr id="7" name="Group 45"/>
          <p:cNvGrpSpPr/>
          <p:nvPr/>
        </p:nvGrpSpPr>
        <p:grpSpPr>
          <a:xfrm>
            <a:off x="611560" y="2627620"/>
            <a:ext cx="1728192" cy="2193535"/>
            <a:chOff x="611560" y="2627620"/>
            <a:chExt cx="1728192" cy="2193535"/>
          </a:xfrm>
        </p:grpSpPr>
        <p:pic>
          <p:nvPicPr>
            <p:cNvPr id="52230" name="Picture 6" descr="http://sias.org.sg/beginnerguide/images/UTs/IM_01_Small.jpg"/>
            <p:cNvPicPr>
              <a:picLocks noChangeAspect="1" noChangeArrowheads="1"/>
            </p:cNvPicPr>
            <p:nvPr/>
          </p:nvPicPr>
          <p:blipFill>
            <a:blip r:embed="rId4" cstate="print"/>
            <a:srcRect t="21497" r="84223" b="10428"/>
            <a:stretch>
              <a:fillRect/>
            </a:stretch>
          </p:blipFill>
          <p:spPr bwMode="auto">
            <a:xfrm>
              <a:off x="755576" y="2996952"/>
              <a:ext cx="1152128" cy="1824203"/>
            </a:xfrm>
            <a:prstGeom prst="rect">
              <a:avLst/>
            </a:prstGeom>
            <a:noFill/>
          </p:spPr>
        </p:pic>
        <p:sp>
          <p:nvSpPr>
            <p:cNvPr id="19" name="TextBox 18"/>
            <p:cNvSpPr txBox="1"/>
            <p:nvPr/>
          </p:nvSpPr>
          <p:spPr>
            <a:xfrm>
              <a:off x="611560" y="2627620"/>
              <a:ext cx="1728192" cy="369332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GB" b="1" dirty="0">
                <a:latin typeface="Century Gothic" pitchFamily="34" charset="0"/>
              </a:endParaRPr>
            </a:p>
          </p:txBody>
        </p:sp>
      </p:grpSp>
      <p:grpSp>
        <p:nvGrpSpPr>
          <p:cNvPr id="8" name="Group 43"/>
          <p:cNvGrpSpPr/>
          <p:nvPr/>
        </p:nvGrpSpPr>
        <p:grpSpPr>
          <a:xfrm>
            <a:off x="539552" y="694437"/>
            <a:ext cx="3024336" cy="1870467"/>
            <a:chOff x="539552" y="694437"/>
            <a:chExt cx="3024336" cy="1870467"/>
          </a:xfrm>
        </p:grpSpPr>
        <p:sp>
          <p:nvSpPr>
            <p:cNvPr id="28" name="Bent Arrow 27"/>
            <p:cNvSpPr/>
            <p:nvPr/>
          </p:nvSpPr>
          <p:spPr>
            <a:xfrm rot="5400000" flipV="1">
              <a:off x="1223628" y="224644"/>
              <a:ext cx="1656184" cy="3024336"/>
            </a:xfrm>
            <a:prstGeom prst="ben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115616" y="694437"/>
              <a:ext cx="1656184" cy="646331"/>
            </a:xfrm>
            <a:prstGeom prst="rect">
              <a:avLst/>
            </a:prstGeom>
            <a:solidFill>
              <a:schemeClr val="bg1">
                <a:lumMod val="95000"/>
                <a:alpha val="70000"/>
              </a:schemeClr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 marL="342900" indent="-342900" algn="ctr"/>
              <a:endParaRPr lang="en-GB" altLang="en-US" sz="1200" dirty="0" smtClean="0"/>
            </a:p>
            <a:p>
              <a:pPr marL="342900" indent="-342900" algn="ctr"/>
              <a:endParaRPr lang="en-GB" altLang="en-US" sz="1200" dirty="0" smtClean="0"/>
            </a:p>
            <a:p>
              <a:pPr marL="342900" indent="-342900" algn="ctr"/>
              <a:endParaRPr lang="en-GB" altLang="en-US" sz="1200" dirty="0" smtClean="0"/>
            </a:p>
          </p:txBody>
        </p:sp>
      </p:grpSp>
      <p:grpSp>
        <p:nvGrpSpPr>
          <p:cNvPr id="9" name="Group 44"/>
          <p:cNvGrpSpPr/>
          <p:nvPr/>
        </p:nvGrpSpPr>
        <p:grpSpPr>
          <a:xfrm>
            <a:off x="1331640" y="1412776"/>
            <a:ext cx="2232248" cy="1152128"/>
            <a:chOff x="1331640" y="1412776"/>
            <a:chExt cx="2232248" cy="1152128"/>
          </a:xfrm>
        </p:grpSpPr>
        <p:sp>
          <p:nvSpPr>
            <p:cNvPr id="29" name="Bent Arrow 28"/>
            <p:cNvSpPr/>
            <p:nvPr/>
          </p:nvSpPr>
          <p:spPr>
            <a:xfrm rot="5400000" flipV="1">
              <a:off x="1907704" y="908720"/>
              <a:ext cx="1080120" cy="2232248"/>
            </a:xfrm>
            <a:prstGeom prst="ben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979712" y="1412776"/>
              <a:ext cx="1224136" cy="646331"/>
            </a:xfrm>
            <a:prstGeom prst="rect">
              <a:avLst/>
            </a:prstGeom>
            <a:solidFill>
              <a:schemeClr val="bg1">
                <a:lumMod val="95000"/>
                <a:alpha val="70000"/>
              </a:schemeClr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 marL="342900" indent="-342900" algn="ctr"/>
              <a:endParaRPr lang="en-GB" altLang="en-US" sz="1200" dirty="0" smtClean="0"/>
            </a:p>
            <a:p>
              <a:pPr marL="342900" indent="-342900" algn="ctr"/>
              <a:endParaRPr lang="en-GB" altLang="en-US" sz="1200" dirty="0" smtClean="0"/>
            </a:p>
            <a:p>
              <a:pPr marL="342900" indent="-342900" algn="ctr"/>
              <a:endParaRPr lang="en-GB" altLang="en-US" sz="1200" dirty="0" smtClean="0"/>
            </a:p>
          </p:txBody>
        </p:sp>
      </p:grpSp>
      <p:sp>
        <p:nvSpPr>
          <p:cNvPr id="30" name="Down Arrow 29"/>
          <p:cNvSpPr/>
          <p:nvPr/>
        </p:nvSpPr>
        <p:spPr>
          <a:xfrm>
            <a:off x="3995936" y="1556792"/>
            <a:ext cx="360040" cy="12961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3563888" y="1733907"/>
            <a:ext cx="1008112" cy="830997"/>
          </a:xfrm>
          <a:prstGeom prst="rect">
            <a:avLst/>
          </a:prstGeom>
          <a:solidFill>
            <a:schemeClr val="bg1">
              <a:lumMod val="95000"/>
              <a:alpha val="7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indent="-342900" algn="ctr"/>
            <a:endParaRPr lang="en-GB" altLang="en-US" sz="1200" dirty="0" smtClean="0"/>
          </a:p>
          <a:p>
            <a:pPr marL="342900" indent="-342900" algn="ctr"/>
            <a:endParaRPr lang="en-GB" altLang="en-US" sz="1200" dirty="0" smtClean="0"/>
          </a:p>
          <a:p>
            <a:pPr marL="342900" indent="-342900" algn="ctr"/>
            <a:endParaRPr lang="en-GB" altLang="en-US" sz="1200" dirty="0" smtClean="0"/>
          </a:p>
          <a:p>
            <a:pPr marL="342900" indent="-342900" algn="ctr"/>
            <a:endParaRPr lang="en-GB" altLang="en-US" sz="1200" dirty="0"/>
          </a:p>
        </p:txBody>
      </p:sp>
      <p:sp>
        <p:nvSpPr>
          <p:cNvPr id="31" name="Down Arrow 30"/>
          <p:cNvSpPr/>
          <p:nvPr/>
        </p:nvSpPr>
        <p:spPr>
          <a:xfrm>
            <a:off x="4788024" y="1556792"/>
            <a:ext cx="360040" cy="12961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4644008" y="1733907"/>
            <a:ext cx="1224136" cy="830997"/>
          </a:xfrm>
          <a:prstGeom prst="rect">
            <a:avLst/>
          </a:prstGeom>
          <a:solidFill>
            <a:schemeClr val="bg1">
              <a:lumMod val="95000"/>
              <a:alpha val="7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indent="-342900" algn="ctr"/>
            <a:endParaRPr lang="en-GB" altLang="en-US" sz="1200" dirty="0" smtClean="0"/>
          </a:p>
          <a:p>
            <a:pPr marL="342900" indent="-342900" algn="ctr"/>
            <a:endParaRPr lang="en-GB" altLang="en-US" sz="1200" dirty="0" smtClean="0"/>
          </a:p>
          <a:p>
            <a:pPr marL="342900" indent="-342900" algn="ctr"/>
            <a:endParaRPr lang="en-GB" altLang="en-US" sz="1200" dirty="0" smtClean="0"/>
          </a:p>
          <a:p>
            <a:pPr marL="342900" indent="-342900" algn="ctr"/>
            <a:endParaRPr lang="en-GB" altLang="en-US" sz="1200" dirty="0" smtClean="0"/>
          </a:p>
        </p:txBody>
      </p:sp>
      <p:sp>
        <p:nvSpPr>
          <p:cNvPr id="32" name="Right Arrow 31"/>
          <p:cNvSpPr/>
          <p:nvPr/>
        </p:nvSpPr>
        <p:spPr>
          <a:xfrm>
            <a:off x="1907704" y="3242593"/>
            <a:ext cx="180020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ight Arrow 32"/>
          <p:cNvSpPr/>
          <p:nvPr/>
        </p:nvSpPr>
        <p:spPr>
          <a:xfrm rot="10800000">
            <a:off x="1907704" y="3933056"/>
            <a:ext cx="180020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2267744" y="3140968"/>
            <a:ext cx="1008112" cy="461665"/>
          </a:xfrm>
          <a:prstGeom prst="rect">
            <a:avLst/>
          </a:prstGeom>
          <a:solidFill>
            <a:schemeClr val="bg1">
              <a:lumMod val="95000"/>
              <a:alpha val="7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indent="-342900" algn="ctr"/>
            <a:endParaRPr lang="en-GB" altLang="en-US" sz="1200" dirty="0" smtClean="0"/>
          </a:p>
          <a:p>
            <a:pPr marL="342900" indent="-342900" algn="ctr"/>
            <a:endParaRPr lang="en-GB" altLang="en-US" sz="1200" dirty="0" smtClean="0"/>
          </a:p>
        </p:txBody>
      </p:sp>
      <p:sp>
        <p:nvSpPr>
          <p:cNvPr id="35" name="Rectangle 34"/>
          <p:cNvSpPr/>
          <p:nvPr/>
        </p:nvSpPr>
        <p:spPr>
          <a:xfrm>
            <a:off x="2267744" y="3861048"/>
            <a:ext cx="1008112" cy="461665"/>
          </a:xfrm>
          <a:prstGeom prst="rect">
            <a:avLst/>
          </a:prstGeom>
          <a:solidFill>
            <a:schemeClr val="bg1">
              <a:lumMod val="95000"/>
              <a:alpha val="7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indent="-342900" algn="ctr"/>
            <a:endParaRPr lang="en-GB" altLang="en-US" sz="1200" dirty="0" smtClean="0"/>
          </a:p>
          <a:p>
            <a:pPr marL="342900" indent="-342900" algn="ctr"/>
            <a:endParaRPr lang="en-GB" altLang="en-US" sz="1200" dirty="0" smtClean="0"/>
          </a:p>
        </p:txBody>
      </p:sp>
      <p:grpSp>
        <p:nvGrpSpPr>
          <p:cNvPr id="11" name="Group 37"/>
          <p:cNvGrpSpPr/>
          <p:nvPr/>
        </p:nvGrpSpPr>
        <p:grpSpPr>
          <a:xfrm>
            <a:off x="7164288" y="2636912"/>
            <a:ext cx="1728192" cy="1694528"/>
            <a:chOff x="5796136" y="2780928"/>
            <a:chExt cx="1728192" cy="1694528"/>
          </a:xfrm>
        </p:grpSpPr>
        <p:pic>
          <p:nvPicPr>
            <p:cNvPr id="52232" name="Picture 8" descr="http://www.irefund.com.au/public/editor_images/new_managed_fund_investments_400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796136" y="3192274"/>
              <a:ext cx="1728192" cy="1283182"/>
            </a:xfrm>
            <a:prstGeom prst="rect">
              <a:avLst/>
            </a:prstGeom>
            <a:noFill/>
          </p:spPr>
        </p:pic>
        <p:sp>
          <p:nvSpPr>
            <p:cNvPr id="37" name="TextBox 36"/>
            <p:cNvSpPr txBox="1"/>
            <p:nvPr/>
          </p:nvSpPr>
          <p:spPr>
            <a:xfrm>
              <a:off x="5796136" y="2780928"/>
              <a:ext cx="1728192" cy="369332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GB" b="1" dirty="0">
                <a:latin typeface="Century Gothic" pitchFamily="34" charset="0"/>
              </a:endParaRPr>
            </a:p>
          </p:txBody>
        </p:sp>
      </p:grpSp>
      <p:grpSp>
        <p:nvGrpSpPr>
          <p:cNvPr id="13" name="Group 49"/>
          <p:cNvGrpSpPr/>
          <p:nvPr/>
        </p:nvGrpSpPr>
        <p:grpSpPr>
          <a:xfrm>
            <a:off x="3131840" y="5301208"/>
            <a:ext cx="2736304" cy="1521460"/>
            <a:chOff x="3131840" y="5373216"/>
            <a:chExt cx="2736304" cy="1521460"/>
          </a:xfrm>
        </p:grpSpPr>
        <p:pic>
          <p:nvPicPr>
            <p:cNvPr id="21" name="Picture 27" descr="http://finops.co/wp-content/uploads/2014/08/photodune-7575550-human-resources-and-selfdevelopment-modern-business-resized.jpg"/>
            <p:cNvPicPr>
              <a:picLocks noChangeAspect="1" noChangeArrowheads="1"/>
            </p:cNvPicPr>
            <p:nvPr/>
          </p:nvPicPr>
          <p:blipFill>
            <a:blip r:embed="rId6" cstate="print"/>
            <a:srcRect l="7640" t="5263" r="8319"/>
            <a:stretch>
              <a:fillRect/>
            </a:stretch>
          </p:blipFill>
          <p:spPr bwMode="auto">
            <a:xfrm>
              <a:off x="3851920" y="5373216"/>
              <a:ext cx="1368152" cy="1119397"/>
            </a:xfrm>
            <a:prstGeom prst="rect">
              <a:avLst/>
            </a:prstGeom>
            <a:noFill/>
          </p:spPr>
        </p:pic>
        <p:sp>
          <p:nvSpPr>
            <p:cNvPr id="47" name="TextBox 46"/>
            <p:cNvSpPr txBox="1"/>
            <p:nvPr/>
          </p:nvSpPr>
          <p:spPr>
            <a:xfrm>
              <a:off x="3131840" y="6525344"/>
              <a:ext cx="2736304" cy="369332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GB" b="1" dirty="0">
                <a:latin typeface="Century Gothic" pitchFamily="34" charset="0"/>
              </a:endParaRPr>
            </a:p>
          </p:txBody>
        </p:sp>
      </p:grpSp>
      <p:sp>
        <p:nvSpPr>
          <p:cNvPr id="55" name="Right Arrow 54"/>
          <p:cNvSpPr/>
          <p:nvPr/>
        </p:nvSpPr>
        <p:spPr>
          <a:xfrm>
            <a:off x="5364088" y="3462099"/>
            <a:ext cx="180020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Bent Arrow 55"/>
          <p:cNvSpPr/>
          <p:nvPr/>
        </p:nvSpPr>
        <p:spPr>
          <a:xfrm rot="5400000" flipH="1" flipV="1">
            <a:off x="2123728" y="4149080"/>
            <a:ext cx="936104" cy="208823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7" name="Bent Arrow 56"/>
          <p:cNvSpPr/>
          <p:nvPr/>
        </p:nvSpPr>
        <p:spPr>
          <a:xfrm rot="5400000" flipH="1" flipV="1">
            <a:off x="1439652" y="4113076"/>
            <a:ext cx="1512168" cy="288032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403648" y="5805264"/>
            <a:ext cx="1656184" cy="646331"/>
          </a:xfrm>
          <a:prstGeom prst="rect">
            <a:avLst/>
          </a:prstGeom>
          <a:solidFill>
            <a:schemeClr val="bg1">
              <a:lumMod val="95000"/>
              <a:alpha val="7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indent="-342900" algn="ctr"/>
            <a:endParaRPr lang="en-GB" altLang="en-US" sz="1200" dirty="0" smtClean="0"/>
          </a:p>
          <a:p>
            <a:pPr marL="342900" indent="-342900" algn="ctr"/>
            <a:endParaRPr lang="en-GB" altLang="en-US" sz="1200" dirty="0" smtClean="0"/>
          </a:p>
          <a:p>
            <a:pPr marL="342900" indent="-342900" algn="ctr"/>
            <a:endParaRPr lang="en-GB" altLang="en-US" sz="1200" dirty="0" smtClean="0"/>
          </a:p>
        </p:txBody>
      </p:sp>
      <p:sp>
        <p:nvSpPr>
          <p:cNvPr id="49" name="Rectangle 48"/>
          <p:cNvSpPr/>
          <p:nvPr/>
        </p:nvSpPr>
        <p:spPr>
          <a:xfrm>
            <a:off x="2051720" y="5271591"/>
            <a:ext cx="1152128" cy="461665"/>
          </a:xfrm>
          <a:prstGeom prst="rect">
            <a:avLst/>
          </a:prstGeom>
          <a:solidFill>
            <a:schemeClr val="bg1">
              <a:lumMod val="95000"/>
              <a:alpha val="7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indent="-342900" algn="ctr"/>
            <a:endParaRPr lang="en-GB" altLang="en-US" sz="1200" dirty="0" smtClean="0"/>
          </a:p>
          <a:p>
            <a:pPr marL="342900" indent="-342900" algn="ctr"/>
            <a:endParaRPr lang="en-GB" altLang="en-US" sz="1200" dirty="0" smtClean="0"/>
          </a:p>
        </p:txBody>
      </p:sp>
      <p:sp>
        <p:nvSpPr>
          <p:cNvPr id="58" name="Bent Arrow 57"/>
          <p:cNvSpPr/>
          <p:nvPr/>
        </p:nvSpPr>
        <p:spPr>
          <a:xfrm rot="5400000" flipH="1">
            <a:off x="6264188" y="3465004"/>
            <a:ext cx="1224136" cy="3024336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724128" y="5157192"/>
            <a:ext cx="1872208" cy="461665"/>
          </a:xfrm>
          <a:prstGeom prst="rect">
            <a:avLst/>
          </a:prstGeom>
          <a:solidFill>
            <a:schemeClr val="bg1">
              <a:lumMod val="95000"/>
              <a:alpha val="7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indent="-342900" algn="ctr"/>
            <a:endParaRPr lang="en-GB" altLang="en-US" sz="1200" dirty="0" smtClean="0"/>
          </a:p>
          <a:p>
            <a:pPr marL="342900" indent="-342900" algn="ctr"/>
            <a:endParaRPr lang="en-GB" altLang="en-US" sz="1200" dirty="0" smtClean="0"/>
          </a:p>
        </p:txBody>
      </p:sp>
      <p:sp>
        <p:nvSpPr>
          <p:cNvPr id="59" name="Right Arrow 58"/>
          <p:cNvSpPr/>
          <p:nvPr/>
        </p:nvSpPr>
        <p:spPr>
          <a:xfrm>
            <a:off x="5364088" y="5877272"/>
            <a:ext cx="288032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5724128" y="5733256"/>
            <a:ext cx="1872208" cy="646331"/>
          </a:xfrm>
          <a:prstGeom prst="rect">
            <a:avLst/>
          </a:prstGeom>
          <a:solidFill>
            <a:schemeClr val="bg1">
              <a:lumMod val="95000"/>
              <a:alpha val="7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indent="-342900" algn="ctr"/>
            <a:endParaRPr lang="en-GB" altLang="en-US" sz="1200" dirty="0" smtClean="0"/>
          </a:p>
          <a:p>
            <a:pPr marL="342900" indent="-342900" algn="ctr"/>
            <a:endParaRPr lang="en-GB" altLang="en-US" sz="1200" dirty="0" smtClean="0"/>
          </a:p>
          <a:p>
            <a:pPr marL="342900" indent="-342900" algn="ctr"/>
            <a:endParaRPr lang="en-GB" altLang="en-US" sz="1200" dirty="0" smtClean="0"/>
          </a:p>
        </p:txBody>
      </p:sp>
      <p:sp>
        <p:nvSpPr>
          <p:cNvPr id="60" name="Down Arrow 59"/>
          <p:cNvSpPr/>
          <p:nvPr/>
        </p:nvSpPr>
        <p:spPr>
          <a:xfrm rot="10800000">
            <a:off x="4283968" y="4365104"/>
            <a:ext cx="360040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3779912" y="4695527"/>
            <a:ext cx="1440160" cy="461665"/>
          </a:xfrm>
          <a:prstGeom prst="rect">
            <a:avLst/>
          </a:prstGeom>
          <a:solidFill>
            <a:schemeClr val="bg1">
              <a:lumMod val="95000"/>
              <a:alpha val="7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indent="-342900" algn="ctr"/>
            <a:endParaRPr lang="en-GB" altLang="en-US" sz="1200" dirty="0" smtClean="0"/>
          </a:p>
          <a:p>
            <a:pPr marL="342900" indent="-342900" algn="ctr"/>
            <a:endParaRPr lang="en-GB" altLang="en-US" sz="1200" dirty="0" smtClean="0"/>
          </a:p>
        </p:txBody>
      </p:sp>
      <p:sp>
        <p:nvSpPr>
          <p:cNvPr id="61" name="Rectangle 60"/>
          <p:cNvSpPr/>
          <p:nvPr/>
        </p:nvSpPr>
        <p:spPr>
          <a:xfrm>
            <a:off x="5508104" y="3246075"/>
            <a:ext cx="1296144" cy="830997"/>
          </a:xfrm>
          <a:prstGeom prst="rect">
            <a:avLst/>
          </a:prstGeom>
          <a:solidFill>
            <a:schemeClr val="bg1">
              <a:lumMod val="95000"/>
              <a:alpha val="7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indent="-342900" algn="ctr"/>
            <a:endParaRPr lang="en-GB" altLang="en-US" sz="1200" dirty="0" smtClean="0"/>
          </a:p>
          <a:p>
            <a:pPr marL="342900" indent="-342900" algn="ctr"/>
            <a:endParaRPr lang="en-GB" altLang="en-US" sz="1200" dirty="0" smtClean="0"/>
          </a:p>
          <a:p>
            <a:pPr marL="342900" indent="-342900" algn="ctr"/>
            <a:endParaRPr lang="en-GB" altLang="en-US" sz="1200" dirty="0" smtClean="0"/>
          </a:p>
          <a:p>
            <a:pPr marL="342900" indent="-342900" algn="ctr"/>
            <a:endParaRPr lang="en-GB" altLang="en-US" sz="1200" dirty="0" smtClean="0"/>
          </a:p>
        </p:txBody>
      </p:sp>
      <p:sp>
        <p:nvSpPr>
          <p:cNvPr id="4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842125" cy="490537"/>
          </a:xfrm>
        </p:spPr>
        <p:txBody>
          <a:bodyPr>
            <a:noAutofit/>
          </a:bodyPr>
          <a:lstStyle/>
          <a:p>
            <a:pPr algn="l"/>
            <a:r>
              <a:rPr lang="en-GB" sz="1600" b="1" dirty="0" smtClean="0">
                <a:solidFill>
                  <a:srgbClr val="006666"/>
                </a:solidFill>
                <a:latin typeface="Century Gothic" pitchFamily="34" charset="0"/>
              </a:rPr>
              <a:t>Structure of a Unit Trust Activity</a:t>
            </a:r>
            <a:endParaRPr lang="en-GB" sz="1600" b="1" dirty="0">
              <a:solidFill>
                <a:srgbClr val="006666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532440" cy="490537"/>
          </a:xfrm>
        </p:spPr>
        <p:txBody>
          <a:bodyPr>
            <a:noAutofit/>
          </a:bodyPr>
          <a:lstStyle/>
          <a:p>
            <a:pPr algn="l"/>
            <a:r>
              <a:rPr lang="en-GB" sz="2800" b="1" dirty="0" smtClean="0">
                <a:solidFill>
                  <a:srgbClr val="006666"/>
                </a:solidFill>
                <a:latin typeface="Century Gothic" pitchFamily="34" charset="0"/>
              </a:rPr>
              <a:t>Structure of a Unit Trust Activity Extension</a:t>
            </a:r>
            <a:endParaRPr lang="en-GB" sz="2800" b="1" dirty="0">
              <a:solidFill>
                <a:srgbClr val="006666"/>
              </a:solidFill>
              <a:latin typeface="Century Gothic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504" y="5445224"/>
            <a:ext cx="8856984" cy="13849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latin typeface="Century Gothic" pitchFamily="34" charset="0"/>
              </a:rPr>
              <a:t>Which types of organisations do you think are traditionally appointed as trustees?</a:t>
            </a:r>
          </a:p>
          <a:p>
            <a:endParaRPr lang="en-GB" sz="1400" b="1" dirty="0" smtClean="0">
              <a:latin typeface="Century Gothic" pitchFamily="34" charset="0"/>
            </a:endParaRPr>
          </a:p>
          <a:p>
            <a:endParaRPr lang="en-GB" sz="1400" b="1" dirty="0">
              <a:latin typeface="Century Gothic" pitchFamily="34" charset="0"/>
            </a:endParaRPr>
          </a:p>
          <a:p>
            <a:endParaRPr lang="en-GB" sz="1400" b="1" dirty="0">
              <a:latin typeface="Century Gothic" pitchFamily="34" charset="0"/>
            </a:endParaRPr>
          </a:p>
          <a:p>
            <a:endParaRPr lang="en-GB" sz="1400" b="1" dirty="0" smtClean="0">
              <a:latin typeface="Century Gothic" pitchFamily="34" charset="0"/>
            </a:endParaRPr>
          </a:p>
          <a:p>
            <a:endParaRPr lang="en-GB" sz="1400" dirty="0">
              <a:latin typeface="Century Gothic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504" y="836712"/>
            <a:ext cx="8856984" cy="13849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latin typeface="Century Gothic" pitchFamily="34" charset="0"/>
              </a:rPr>
              <a:t>Summarise the role of the Unit Trust Manager:</a:t>
            </a:r>
          </a:p>
          <a:p>
            <a:endParaRPr lang="en-GB" sz="1400" b="1" dirty="0" smtClean="0">
              <a:latin typeface="Century Gothic" pitchFamily="34" charset="0"/>
            </a:endParaRPr>
          </a:p>
          <a:p>
            <a:endParaRPr lang="en-GB" sz="1400" b="1" dirty="0" smtClean="0">
              <a:latin typeface="Century Gothic" pitchFamily="34" charset="0"/>
            </a:endParaRPr>
          </a:p>
          <a:p>
            <a:endParaRPr lang="en-GB" sz="1400" dirty="0" smtClean="0">
              <a:latin typeface="Century Gothic" pitchFamily="34" charset="0"/>
            </a:endParaRPr>
          </a:p>
          <a:p>
            <a:endParaRPr lang="en-GB" sz="1400" dirty="0">
              <a:latin typeface="Century Gothic" pitchFamily="34" charset="0"/>
            </a:endParaRPr>
          </a:p>
          <a:p>
            <a:endParaRPr lang="en-GB" sz="1400" dirty="0" smtClean="0">
              <a:latin typeface="Century Gothic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496" y="426150"/>
            <a:ext cx="275908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dirty="0" smtClean="0">
                <a:latin typeface="Century Gothic" pitchFamily="34" charset="0"/>
              </a:rPr>
              <a:t>Extension tasks/questions: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7504" y="3977769"/>
            <a:ext cx="8856984" cy="13849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400" b="1" dirty="0">
                <a:latin typeface="Century Gothic" pitchFamily="34" charset="0"/>
              </a:rPr>
              <a:t>W</a:t>
            </a:r>
            <a:r>
              <a:rPr lang="en-GB" sz="1400" b="1" dirty="0" smtClean="0">
                <a:latin typeface="Century Gothic" pitchFamily="34" charset="0"/>
              </a:rPr>
              <a:t>hy is the role of the trustees important?</a:t>
            </a:r>
          </a:p>
          <a:p>
            <a:endParaRPr lang="en-GB" sz="1400" b="1" dirty="0" smtClean="0">
              <a:latin typeface="Century Gothic" pitchFamily="34" charset="0"/>
            </a:endParaRPr>
          </a:p>
          <a:p>
            <a:endParaRPr lang="en-GB" sz="1400" dirty="0">
              <a:latin typeface="Century Gothic" pitchFamily="34" charset="0"/>
            </a:endParaRPr>
          </a:p>
          <a:p>
            <a:endParaRPr lang="en-GB" sz="1400" dirty="0" smtClean="0">
              <a:latin typeface="Century Gothic" pitchFamily="34" charset="0"/>
            </a:endParaRPr>
          </a:p>
          <a:p>
            <a:endParaRPr lang="en-GB" sz="1400" dirty="0">
              <a:latin typeface="Century Gothic" pitchFamily="34" charset="0"/>
            </a:endParaRPr>
          </a:p>
          <a:p>
            <a:endParaRPr lang="en-GB" sz="1400" dirty="0">
              <a:latin typeface="Century Gothic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7504" y="2291388"/>
            <a:ext cx="8856984" cy="16004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latin typeface="Century Gothic" pitchFamily="34" charset="0"/>
              </a:rPr>
              <a:t>Summarise the role of the Trustees:</a:t>
            </a:r>
          </a:p>
          <a:p>
            <a:endParaRPr lang="en-GB" sz="1400" b="1" dirty="0" smtClean="0">
              <a:latin typeface="Century Gothic" pitchFamily="34" charset="0"/>
            </a:endParaRPr>
          </a:p>
          <a:p>
            <a:endParaRPr lang="en-GB" sz="1400" b="1" dirty="0" smtClean="0">
              <a:latin typeface="Century Gothic" pitchFamily="34" charset="0"/>
            </a:endParaRPr>
          </a:p>
          <a:p>
            <a:endParaRPr lang="en-GB" sz="1400" dirty="0">
              <a:latin typeface="Century Gothic" pitchFamily="34" charset="0"/>
            </a:endParaRPr>
          </a:p>
          <a:p>
            <a:endParaRPr lang="en-GB" sz="1400" dirty="0" smtClean="0">
              <a:latin typeface="Century Gothic" pitchFamily="34" charset="0"/>
            </a:endParaRPr>
          </a:p>
          <a:p>
            <a:endParaRPr lang="en-GB" sz="1400" dirty="0">
              <a:latin typeface="Century Gothic" pitchFamily="34" charset="0"/>
            </a:endParaRPr>
          </a:p>
          <a:p>
            <a:endParaRPr lang="en-GB" sz="1400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192</Words>
  <Application>Microsoft Office PowerPoint</Application>
  <PresentationFormat>On-screen Show (4:3)</PresentationFormat>
  <Paragraphs>51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Structure of a Unit Trust Activity</vt:lpstr>
      <vt:lpstr>Structure of a Unit Trust Activity</vt:lpstr>
      <vt:lpstr>Structure of a Unit Trust Activity Extension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H&amp;M</dc:creator>
  <cp:lastModifiedBy>H&amp;M</cp:lastModifiedBy>
  <cp:revision>15</cp:revision>
  <dcterms:created xsi:type="dcterms:W3CDTF">2015-05-14T11:38:49Z</dcterms:created>
  <dcterms:modified xsi:type="dcterms:W3CDTF">2016-01-15T17:45:07Z</dcterms:modified>
</cp:coreProperties>
</file>